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56.png" ContentType="image/png"/>
  <Override PartName="/ppt/media/image31.png" ContentType="image/png"/>
  <Override PartName="/ppt/media/image57.png" ContentType="image/png"/>
  <Override PartName="/ppt/media/image32.png" ContentType="image/png"/>
  <Override PartName="/ppt/media/image58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68.xml" ContentType="application/vnd.openxmlformats-officedocument.presentationml.slide+xml"/>
  <Override PartName="/ppt/slides/slide43.xml" ContentType="application/vnd.openxmlformats-officedocument.presentationml.slide+xml"/>
  <Override PartName="/ppt/slides/slide67.xml" ContentType="application/vnd.openxmlformats-officedocument.presentationml.slide+xml"/>
  <Override PartName="/ppt/slides/slide42.xml" ContentType="application/vnd.openxmlformats-officedocument.presentationml.slide+xml"/>
  <Override PartName="/ppt/slides/slide66.xml" ContentType="application/vnd.openxmlformats-officedocument.presentationml.slide+xml"/>
  <Override PartName="/ppt/slides/slide41.xml" ContentType="application/vnd.openxmlformats-officedocument.presentationml.slide+xml"/>
  <Override PartName="/ppt/slides/slide65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68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9720"/>
            <a:ext cx="9071280" cy="439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Lato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Lato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28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US" sz="1800" spc="-1" strike="noStrike">
                <a:latin typeface="Lato"/>
              </a:rPr>
              <a:t>Click to edit the title text format</a:t>
            </a:r>
            <a:endParaRPr b="0" lang="en-US" sz="1800" spc="-1" strike="noStrike">
              <a:latin typeface="Lato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Lato"/>
              </a:rPr>
              <a:t>Click to edit the outline text format</a:t>
            </a:r>
            <a:endParaRPr b="0" lang="en-US" sz="3200" spc="-1" strike="noStrike">
              <a:latin typeface="Lato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Lato"/>
              </a:rPr>
              <a:t>Second Outline Level</a:t>
            </a:r>
            <a:endParaRPr b="0" lang="en-US" sz="2800" spc="-1" strike="noStrike">
              <a:latin typeface="Lato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Lato"/>
              </a:rPr>
              <a:t>Third Outline Level</a:t>
            </a:r>
            <a:endParaRPr b="0" lang="en-US" sz="2400" spc="-1" strike="noStrike">
              <a:latin typeface="Lato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Lato"/>
              </a:rPr>
              <a:t>Fourth Outline Level</a:t>
            </a:r>
            <a:endParaRPr b="0" lang="en-US" sz="2000" spc="-1" strike="noStrike">
              <a:latin typeface="Lato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Lato"/>
              </a:rPr>
              <a:t>Fifth Outline Level</a:t>
            </a:r>
            <a:endParaRPr b="0" lang="en-US" sz="2000" spc="-1" strike="noStrike">
              <a:latin typeface="Lato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Lato"/>
              </a:rPr>
              <a:t>Sixth Outline Level</a:t>
            </a:r>
            <a:endParaRPr b="0" lang="en-US" sz="2000" spc="-1" strike="noStrike">
              <a:latin typeface="Lato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Lato"/>
              </a:rPr>
              <a:t>Seventh Outline Level</a:t>
            </a:r>
            <a:endParaRPr b="0" lang="en-US" sz="2000" spc="-1" strike="noStrike">
              <a:latin typeface="Lat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Context-Specific Embedding Spaces Recover Human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2154240" y="704160"/>
            <a:ext cx="6086160" cy="4251600"/>
          </a:xfrm>
          <a:prstGeom prst="rect">
            <a:avLst/>
          </a:prstGeom>
          <a:ln>
            <a:noFill/>
          </a:ln>
        </p:spPr>
      </p:pic>
      <p:sp>
        <p:nvSpPr>
          <p:cNvPr id="40" name="TextShape 2"/>
          <p:cNvSpPr txBox="1"/>
          <p:nvPr/>
        </p:nvSpPr>
        <p:spPr>
          <a:xfrm>
            <a:off x="2194560" y="4937760"/>
            <a:ext cx="5943600" cy="776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en-US" sz="1800" spc="-1" strike="noStrike">
                <a:latin typeface="Lato"/>
              </a:rPr>
              <a:t>NCCL Lab Meeting – 23 July 2019</a:t>
            </a:r>
            <a:endParaRPr b="0" lang="en-US" sz="1800" spc="-1" strike="noStrike">
              <a:latin typeface="Lato"/>
            </a:endParaRPr>
          </a:p>
          <a:p>
            <a:pPr algn="ctr"/>
            <a:r>
              <a:rPr b="1" lang="en-US" sz="1800" spc="-1" strike="noStrike">
                <a:latin typeface="Lato"/>
              </a:rPr>
              <a:t>Tyler Giallanza, </a:t>
            </a:r>
            <a:r>
              <a:rPr b="1" lang="en-US" sz="1800" spc="-1" strike="noStrike">
                <a:latin typeface="Lato"/>
              </a:rPr>
              <a:t>Marius Cătălin Iordan, Cameron T. Ellis, Nicole Beckage, Jonathan D. Cohen</a:t>
            </a:r>
            <a:endParaRPr b="0" lang="en-US" sz="1800" spc="-1" strike="noStrike">
              <a:latin typeface="Lato"/>
            </a:endParaRPr>
          </a:p>
        </p:txBody>
      </p:sp>
      <p:pic>
        <p:nvPicPr>
          <p:cNvPr id="41" name="" descr=""/>
          <p:cNvPicPr/>
          <p:nvPr/>
        </p:nvPicPr>
        <p:blipFill>
          <a:blip r:embed="rId2"/>
          <a:srcRect l="0" t="0" r="58664" b="0"/>
          <a:stretch/>
        </p:blipFill>
        <p:spPr>
          <a:xfrm>
            <a:off x="8487360" y="4751640"/>
            <a:ext cx="1407600" cy="853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Collecting Data is Difficult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-9000" y="561240"/>
            <a:ext cx="10079280" cy="5133240"/>
          </a:xfrm>
          <a:prstGeom prst="rect">
            <a:avLst/>
          </a:prstGeom>
          <a:ln>
            <a:noFill/>
          </a:ln>
        </p:spPr>
      </p:pic>
      <p:sp>
        <p:nvSpPr>
          <p:cNvPr id="71" name="CustomShape 2"/>
          <p:cNvSpPr/>
          <p:nvPr/>
        </p:nvSpPr>
        <p:spPr>
          <a:xfrm>
            <a:off x="5852160" y="3090600"/>
            <a:ext cx="4218120" cy="2614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3"/>
          <p:cNvSpPr/>
          <p:nvPr/>
        </p:nvSpPr>
        <p:spPr>
          <a:xfrm>
            <a:off x="8302680" y="640080"/>
            <a:ext cx="1767600" cy="2486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4"/>
          <p:cNvSpPr/>
          <p:nvPr/>
        </p:nvSpPr>
        <p:spPr>
          <a:xfrm>
            <a:off x="91440" y="2743200"/>
            <a:ext cx="5211720" cy="2834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Collecting Data is Difficult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-9000" y="561240"/>
            <a:ext cx="10079280" cy="5133240"/>
          </a:xfrm>
          <a:prstGeom prst="rect">
            <a:avLst/>
          </a:prstGeom>
          <a:ln>
            <a:noFill/>
          </a:ln>
        </p:spPr>
      </p:pic>
      <p:sp>
        <p:nvSpPr>
          <p:cNvPr id="76" name="CustomShape 2"/>
          <p:cNvSpPr/>
          <p:nvPr/>
        </p:nvSpPr>
        <p:spPr>
          <a:xfrm>
            <a:off x="5852160" y="4846320"/>
            <a:ext cx="4218120" cy="8589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3"/>
          <p:cNvSpPr/>
          <p:nvPr/>
        </p:nvSpPr>
        <p:spPr>
          <a:xfrm>
            <a:off x="91440" y="4206240"/>
            <a:ext cx="5211720" cy="1371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Collecting Data is Difficult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-9000" y="561240"/>
            <a:ext cx="10079280" cy="513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in NLP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4023360" y="1463040"/>
            <a:ext cx="1828440" cy="639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TextShape 3"/>
          <p:cNvSpPr txBox="1"/>
          <p:nvPr/>
        </p:nvSpPr>
        <p:spPr>
          <a:xfrm>
            <a:off x="1554480" y="1371600"/>
            <a:ext cx="438912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No sparse – they want similar distances b/w similar concepts (semantically similar) – this is key for generalization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in NLP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619560" y="884160"/>
            <a:ext cx="4409280" cy="4419000"/>
          </a:xfrm>
          <a:prstGeom prst="rect">
            <a:avLst/>
          </a:prstGeom>
          <a:ln>
            <a:noFill/>
          </a:ln>
        </p:spPr>
      </p:pic>
      <p:sp>
        <p:nvSpPr>
          <p:cNvPr id="85" name="TextShape 2"/>
          <p:cNvSpPr txBox="1"/>
          <p:nvPr/>
        </p:nvSpPr>
        <p:spPr>
          <a:xfrm>
            <a:off x="5212080" y="1188720"/>
            <a:ext cx="4572000" cy="392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How are these built – co-occurance </a:t>
            </a:r>
            <a:r>
              <a:rPr b="1" lang="en-US" sz="1800" spc="-1" strike="noStrike">
                <a:latin typeface="Arial"/>
              </a:rPr>
              <a:t>(syntactic context which is an approximation for semantic context)</a:t>
            </a:r>
            <a:r>
              <a:rPr b="0" lang="en-US" sz="1800" spc="-1" strike="noStrike">
                <a:latin typeface="Arial"/>
              </a:rPr>
              <a:t> from large text datasets (“all of human knowledge”)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Abstract space – uninterp dimensions but you can extract relationships (categorical prediction, cultural stereotypes, etc – you can get useful info from these spaces)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in NLP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621720" y="887040"/>
            <a:ext cx="4409280" cy="441900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5394960" y="914400"/>
            <a:ext cx="44802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3"/>
          <p:cNvSpPr/>
          <p:nvPr/>
        </p:nvSpPr>
        <p:spPr>
          <a:xfrm>
            <a:off x="5486400" y="956520"/>
            <a:ext cx="4205880" cy="457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Lato"/>
              </a:rPr>
              <a:t>Nearest Neighbors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General: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50-75% of Human Variance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NLP uses a shitty proxy – they can’t capture human similarity (haven’t even tested it b/c data is expensive)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Pennington et al. (2014)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in NLP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21720" y="887040"/>
            <a:ext cx="4409280" cy="441900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5394960" y="914400"/>
            <a:ext cx="44802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3"/>
          <p:cNvSpPr/>
          <p:nvPr/>
        </p:nvSpPr>
        <p:spPr>
          <a:xfrm>
            <a:off x="5486400" y="956520"/>
            <a:ext cx="4205880" cy="457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latin typeface="Lato"/>
              </a:rPr>
              <a:t>Nearest Neighbors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808080"/>
                </a:solidFill>
                <a:latin typeface="Lato"/>
              </a:rPr>
              <a:t>General: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808080"/>
                </a:solidFill>
                <a:latin typeface="Lato"/>
              </a:rPr>
              <a:t>50-75% of Human Variance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Fine-Grained: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&lt;10% of Human Variance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Pennington et al. (2014)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New Title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2576160" y="1395360"/>
            <a:ext cx="4981320" cy="3628800"/>
          </a:xfrm>
          <a:prstGeom prst="rect">
            <a:avLst/>
          </a:prstGeom>
          <a:ln>
            <a:noFill/>
          </a:ln>
        </p:spPr>
      </p:pic>
      <p:sp>
        <p:nvSpPr>
          <p:cNvPr id="96" name="TextShape 2"/>
          <p:cNvSpPr txBox="1"/>
          <p:nvPr/>
        </p:nvSpPr>
        <p:spPr>
          <a:xfrm>
            <a:off x="3474720" y="1188720"/>
            <a:ext cx="10972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semantic context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" name="TextShape 3"/>
          <p:cNvSpPr txBox="1"/>
          <p:nvPr/>
        </p:nvSpPr>
        <p:spPr>
          <a:xfrm>
            <a:off x="5943600" y="4114800"/>
            <a:ext cx="1920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semantic context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New Title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2576160" y="1395360"/>
            <a:ext cx="4981320" cy="362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Hypothesis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365760" y="731520"/>
            <a:ext cx="9509760" cy="288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r>
              <a:rPr b="0" lang="en-US" sz="3200" spc="-1" strike="noStrike">
                <a:latin typeface="Lato"/>
              </a:rPr>
              <a:t>Context Improves Embedding Spaces</a:t>
            </a:r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a Fundamental Cognitive Primitive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504000" y="1752120"/>
            <a:ext cx="9071280" cy="243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Simplify this – don’t step through the examples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We create a method to recover human similarity judgments in a data-driven way, which helps both human cognition research and NLP tasks.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4" name="CustomShape 3"/>
          <p:cNvSpPr/>
          <p:nvPr/>
        </p:nvSpPr>
        <p:spPr>
          <a:xfrm>
            <a:off x="0" y="5120640"/>
            <a:ext cx="100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Hypothesis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365760" y="731520"/>
            <a:ext cx="9509760" cy="491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endParaRPr b="0" lang="en-US" sz="2600" spc="-1" strike="noStrike">
              <a:latin typeface="Lato"/>
            </a:endParaRPr>
          </a:p>
          <a:p>
            <a:pPr algn="ctr"/>
            <a:r>
              <a:rPr b="0" lang="en-US" sz="3200" spc="-1" strike="noStrike">
                <a:solidFill>
                  <a:srgbClr val="808080"/>
                </a:solidFill>
                <a:latin typeface="Lato"/>
              </a:rPr>
              <a:t>Context Improves Embedding Spaces</a:t>
            </a:r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r>
              <a:rPr b="0" lang="en-US" sz="3200" spc="-1" strike="noStrike">
                <a:latin typeface="Lato"/>
              </a:rPr>
              <a:t>2 New Methods for Adding Context</a:t>
            </a:r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r>
              <a:rPr b="0" lang="en-US" sz="3200" spc="-1" strike="noStrike">
                <a:latin typeface="Lato"/>
              </a:rPr>
              <a:t>Make this a better roadmap and put it in the presentation multiple times on section switch</a:t>
            </a:r>
            <a:endParaRPr b="0" lang="en-US" sz="3200" spc="-1" strike="noStrike">
              <a:latin typeface="Lato"/>
            </a:endParaRPr>
          </a:p>
          <a:p>
            <a:pPr algn="ctr"/>
            <a:endParaRPr b="0" lang="en-US" sz="3200" spc="-1" strike="noStrike">
              <a:latin typeface="Lato"/>
            </a:endParaRPr>
          </a:p>
          <a:p>
            <a:pPr algn="ctr"/>
            <a:r>
              <a:rPr b="0" lang="en-US" sz="3200" spc="-1" strike="noStrike">
                <a:latin typeface="Lato"/>
              </a:rPr>
              <a:t>Add a slide with the stims for each context</a:t>
            </a:r>
            <a:endParaRPr b="0" lang="en-US" sz="3200" spc="-1" strike="noStrike">
              <a:latin typeface="Lato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1: Context-Specific Corpora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735840" y="976320"/>
            <a:ext cx="8459640" cy="447300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735840" y="3200400"/>
            <a:ext cx="3470040" cy="22489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3"/>
          <p:cNvSpPr/>
          <p:nvPr/>
        </p:nvSpPr>
        <p:spPr>
          <a:xfrm>
            <a:off x="3566160" y="956520"/>
            <a:ext cx="5760360" cy="4438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1: Context-Specific Corpora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735840" y="976320"/>
            <a:ext cx="8459640" cy="447300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735840" y="4297680"/>
            <a:ext cx="3470040" cy="1151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3"/>
          <p:cNvSpPr/>
          <p:nvPr/>
        </p:nvSpPr>
        <p:spPr>
          <a:xfrm>
            <a:off x="3566160" y="4480560"/>
            <a:ext cx="576036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4"/>
          <p:cNvSpPr/>
          <p:nvPr/>
        </p:nvSpPr>
        <p:spPr>
          <a:xfrm>
            <a:off x="3566160" y="822960"/>
            <a:ext cx="5629320" cy="3748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1: Context-Specific Corpora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735840" y="976320"/>
            <a:ext cx="8459640" cy="447300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735840" y="4297680"/>
            <a:ext cx="3470040" cy="1151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3"/>
          <p:cNvSpPr/>
          <p:nvPr/>
        </p:nvSpPr>
        <p:spPr>
          <a:xfrm>
            <a:off x="3566160" y="4480560"/>
            <a:ext cx="576036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4"/>
          <p:cNvSpPr/>
          <p:nvPr/>
        </p:nvSpPr>
        <p:spPr>
          <a:xfrm>
            <a:off x="7406640" y="822960"/>
            <a:ext cx="1788840" cy="3748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1: Context-Specific Corpora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735840" y="976320"/>
            <a:ext cx="8459640" cy="447300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735840" y="4297680"/>
            <a:ext cx="3470040" cy="1151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3566160" y="4480560"/>
            <a:ext cx="576036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1: Context-Specific Corpora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735840" y="976320"/>
            <a:ext cx="8459640" cy="447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Compare to Human Judgments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Compare to Human Judgments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274320" y="501336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Mechanical Turk N=105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Compare to Human Judgments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274320" y="501336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b2b2b2"/>
                </a:solidFill>
                <a:latin typeface="Lato"/>
              </a:rPr>
              <a:t>Mechanical Turk N=105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5029200" y="5013360"/>
            <a:ext cx="45716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45 pairwise combinations/context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Beats Traditional Models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1013760" y="1094400"/>
            <a:ext cx="7556760" cy="439956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4937760" y="822960"/>
            <a:ext cx="4388760" cy="4754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a Fundamental Cognitive Primitive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04000" y="1995120"/>
            <a:ext cx="9071280" cy="195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Categorization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120640"/>
            <a:ext cx="100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504000" y="-146520"/>
            <a:ext cx="907128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Beats Traditional Models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Fewer words but BETTER words – choose the </a:t>
            </a:r>
            <a:r>
              <a:rPr b="1" lang="en-US" sz="2600" spc="-1" strike="noStrike">
                <a:latin typeface="Lato"/>
              </a:rPr>
              <a:t>right</a:t>
            </a:r>
            <a:r>
              <a:rPr b="0" lang="en-US" sz="2600" spc="-1" strike="noStrike">
                <a:latin typeface="Lato"/>
              </a:rPr>
              <a:t> words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Quality &gt; quanitity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013760" y="1094400"/>
            <a:ext cx="7556760" cy="4399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Other Comparison: SPoSE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299880" y="714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0" y="5212080"/>
            <a:ext cx="1007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Zheng et al. (2019)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Other Comparison: SPoSE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299880" y="714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274320" y="464868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1,854 images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0" y="5212080"/>
            <a:ext cx="1007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Zheng et al. (2019)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Other Comparison: SPoSE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299880" y="714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47" name="CustomShape 2"/>
          <p:cNvSpPr/>
          <p:nvPr/>
        </p:nvSpPr>
        <p:spPr>
          <a:xfrm>
            <a:off x="274320" y="464868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b2b2b2"/>
                </a:solidFill>
                <a:latin typeface="Lato"/>
              </a:rPr>
              <a:t>1,854 images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4937760" y="469440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1.5 million human judgments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0" y="5212080"/>
            <a:ext cx="1007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Zheng et al. (2019)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04000" y="500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New Title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902160" y="871920"/>
            <a:ext cx="8058240" cy="479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504000" y="500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Redo roadmap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2: Feature Information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772920" y="721440"/>
            <a:ext cx="8371800" cy="425700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38880" y="5336640"/>
            <a:ext cx="10019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640080" y="2825640"/>
            <a:ext cx="8796240" cy="2468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4"/>
          <p:cNvSpPr/>
          <p:nvPr/>
        </p:nvSpPr>
        <p:spPr>
          <a:xfrm>
            <a:off x="3566160" y="956520"/>
            <a:ext cx="2377080" cy="2152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2: Feature Information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772920" y="721440"/>
            <a:ext cx="8371800" cy="425700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38880" y="5336640"/>
            <a:ext cx="10019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2496240" y="640080"/>
            <a:ext cx="4919040" cy="4571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2: Feature Information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772920" y="721440"/>
            <a:ext cx="8371800" cy="425700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38880" y="5336640"/>
            <a:ext cx="10019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3749040" y="1097280"/>
            <a:ext cx="2285640" cy="2258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Method 2: Feature Information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772920" y="721440"/>
            <a:ext cx="8371800" cy="425700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38880" y="5336640"/>
            <a:ext cx="10019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a Fundamental Cognitive Primitive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504000" y="1995120"/>
            <a:ext cx="9071280" cy="195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Categorization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Identification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0" y="5120640"/>
            <a:ext cx="100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Adjective Projection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165240" y="986040"/>
            <a:ext cx="4676040" cy="441900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5577840" y="1005840"/>
            <a:ext cx="4205880" cy="45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latin typeface="Lato"/>
              </a:rPr>
              <a:t>Define Feature Dimension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latin typeface="Lato"/>
              </a:rPr>
              <a:t>Talk about this less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Grand et al. (2018)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Adjective Projection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164520" y="987480"/>
            <a:ext cx="4676040" cy="4419000"/>
          </a:xfrm>
          <a:prstGeom prst="rect">
            <a:avLst/>
          </a:prstGeom>
          <a:ln>
            <a:noFill/>
          </a:ln>
        </p:spPr>
      </p:pic>
      <p:sp>
        <p:nvSpPr>
          <p:cNvPr id="174" name="CustomShape 2"/>
          <p:cNvSpPr/>
          <p:nvPr/>
        </p:nvSpPr>
        <p:spPr>
          <a:xfrm>
            <a:off x="5577840" y="1005840"/>
            <a:ext cx="4205880" cy="45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Define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ato"/>
              </a:rPr>
              <a:t>Project onto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Grand et al. (2018)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Adjective Projection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164520" y="987480"/>
            <a:ext cx="4676040" cy="441900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5577840" y="1005840"/>
            <a:ext cx="4205880" cy="45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Define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Project onto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Add atom/universe example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ato"/>
              </a:rPr>
              <a:t>Use Adjective Feature Endpoints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Grand et al. (2018)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Contextual Projection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64520" y="987480"/>
            <a:ext cx="4676040" cy="4419000"/>
          </a:xfrm>
          <a:prstGeom prst="rect">
            <a:avLst/>
          </a:prstGeom>
          <a:ln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5577840" y="1005840"/>
            <a:ext cx="4205880" cy="594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Define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b2b2b2"/>
                </a:solidFill>
                <a:latin typeface="Lato"/>
              </a:rPr>
              <a:t>Project onto Feature Dimension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Lato"/>
              </a:rPr>
              <a:t>Use Context Feature Endpoints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Human Feature Ratings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Human Feature Ratings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274320" y="501372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Mechanical Turk N=18-32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Human Feature Ratings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299880" y="930240"/>
            <a:ext cx="9533880" cy="3818880"/>
          </a:xfrm>
          <a:prstGeom prst="rect">
            <a:avLst/>
          </a:prstGeom>
          <a:ln>
            <a:noFill/>
          </a:ln>
        </p:spPr>
      </p:pic>
      <p:sp>
        <p:nvSpPr>
          <p:cNvPr id="188" name="CustomShape 2"/>
          <p:cNvSpPr/>
          <p:nvPr/>
        </p:nvSpPr>
        <p:spPr>
          <a:xfrm>
            <a:off x="274320" y="5013720"/>
            <a:ext cx="50288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b2b2b2"/>
                </a:solidFill>
                <a:latin typeface="Lato"/>
              </a:rPr>
              <a:t>Mechanical Turk N=18-32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5029200" y="5013720"/>
            <a:ext cx="457164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latin typeface="Lato"/>
              </a:rPr>
              <a:t>12 features/context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Recovers Feature Information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779040" y="1904760"/>
            <a:ext cx="8200440" cy="267588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5120640" y="1280160"/>
            <a:ext cx="4297320" cy="3565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Recovers Feature Information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1097280" y="1280160"/>
            <a:ext cx="8321040" cy="213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Use the full table – color is when our model wins (which is for most of the dimensions, 10/12 for each context) – shows the same double dissoc of on-context model doing the best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One table per slide – have it colored from the beginning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This is important by itself – feature ratings are really cool and nobody could get them before we did 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136080" y="308160"/>
            <a:ext cx="9486360" cy="558108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3840480" y="1737360"/>
            <a:ext cx="246852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3"/>
          <p:cNvSpPr/>
          <p:nvPr/>
        </p:nvSpPr>
        <p:spPr>
          <a:xfrm>
            <a:off x="1737360" y="4718160"/>
            <a:ext cx="914040" cy="950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4"/>
          <p:cNvSpPr/>
          <p:nvPr/>
        </p:nvSpPr>
        <p:spPr>
          <a:xfrm>
            <a:off x="5943600" y="731520"/>
            <a:ext cx="3840120" cy="4938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5"/>
          <p:cNvSpPr/>
          <p:nvPr/>
        </p:nvSpPr>
        <p:spPr>
          <a:xfrm>
            <a:off x="7223760" y="365760"/>
            <a:ext cx="1554120" cy="822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a Fundamental Cognitive Primitive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504000" y="1995120"/>
            <a:ext cx="9071280" cy="195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Categorization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Identification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Generalization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0" y="5120640"/>
            <a:ext cx="100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136080" y="308160"/>
            <a:ext cx="9486360" cy="558108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3749040" y="1737360"/>
            <a:ext cx="2377080" cy="1371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7223760" y="548640"/>
            <a:ext cx="1554120" cy="639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5943600" y="1005840"/>
            <a:ext cx="3748680" cy="4663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136080" y="308160"/>
            <a:ext cx="9486360" cy="558108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7040880" y="4699440"/>
            <a:ext cx="1005480" cy="895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36080" y="308160"/>
            <a:ext cx="9486360" cy="558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255240" y="712080"/>
            <a:ext cx="9758880" cy="493668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302560" y="1280160"/>
            <a:ext cx="2468520" cy="4389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3"/>
          <p:cNvSpPr/>
          <p:nvPr/>
        </p:nvSpPr>
        <p:spPr>
          <a:xfrm>
            <a:off x="6035040" y="1280160"/>
            <a:ext cx="2377080" cy="4389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Features → Object Similarity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255240" y="712080"/>
            <a:ext cx="9758880" cy="4936680"/>
          </a:xfrm>
          <a:prstGeom prst="rect">
            <a:avLst/>
          </a:prstGeom>
          <a:ln>
            <a:noFill/>
          </a:ln>
        </p:spPr>
      </p:pic>
      <p:sp>
        <p:nvSpPr>
          <p:cNvPr id="217" name="CustomShape 2"/>
          <p:cNvSpPr/>
          <p:nvPr/>
        </p:nvSpPr>
        <p:spPr>
          <a:xfrm>
            <a:off x="3474720" y="1280160"/>
            <a:ext cx="1188360" cy="4389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3"/>
          <p:cNvSpPr/>
          <p:nvPr/>
        </p:nvSpPr>
        <p:spPr>
          <a:xfrm>
            <a:off x="7132320" y="1188000"/>
            <a:ext cx="1279800" cy="4389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04000" y="87480"/>
            <a:ext cx="9071280" cy="79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Features → Object Similarity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Start with just organge and green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255240" y="712080"/>
            <a:ext cx="9758880" cy="493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New Title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2576160" y="1395360"/>
            <a:ext cx="4981320" cy="362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New Title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2576160" y="1395360"/>
            <a:ext cx="4981320" cy="362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Why it Works: Context is like Attention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1005840" y="1134720"/>
            <a:ext cx="7665480" cy="435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5" dur="indefinite" restart="never" nodeType="tmRoot">
          <p:childTnLst>
            <p:seq>
              <p:cTn id="1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Why it Works: Context is like Attention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005840" y="1134720"/>
            <a:ext cx="7665480" cy="435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a Fundamental Cognitive Primitive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04000" y="1995120"/>
            <a:ext cx="9071280" cy="195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Categorization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Identification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b2b2b2"/>
                </a:solidFill>
                <a:latin typeface="Arial"/>
              </a:rPr>
              <a:t>Generalization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Learning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6" name="CustomShape 3"/>
          <p:cNvSpPr/>
          <p:nvPr/>
        </p:nvSpPr>
        <p:spPr>
          <a:xfrm>
            <a:off x="0" y="5120640"/>
            <a:ext cx="100580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808080"/>
                </a:solidFill>
                <a:latin typeface="Lato"/>
              </a:rPr>
              <a:t>Tversky (1977), Nosofsky (1985), Ashby &amp; Lee (1991), Osherson (1991), and more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Mixing Contexts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441360" y="1281600"/>
            <a:ext cx="8958240" cy="3599640"/>
          </a:xfrm>
          <a:prstGeom prst="rect">
            <a:avLst/>
          </a:prstGeom>
          <a:ln>
            <a:noFill/>
          </a:ln>
        </p:spPr>
      </p:pic>
      <p:sp>
        <p:nvSpPr>
          <p:cNvPr id="231" name="CustomShape 2"/>
          <p:cNvSpPr/>
          <p:nvPr/>
        </p:nvSpPr>
        <p:spPr>
          <a:xfrm>
            <a:off x="822960" y="3840480"/>
            <a:ext cx="310860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3"/>
          <p:cNvSpPr/>
          <p:nvPr/>
        </p:nvSpPr>
        <p:spPr>
          <a:xfrm>
            <a:off x="7680960" y="3657600"/>
            <a:ext cx="1645560" cy="914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Mixing Contexts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441360" y="1281600"/>
            <a:ext cx="8958240" cy="359964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441360" y="4114800"/>
            <a:ext cx="26672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latin typeface="Lato"/>
              </a:rPr>
              <a:t>Combined   60M words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8229600" y="4480560"/>
            <a:ext cx="111276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latin typeface="Lato"/>
              </a:rPr>
              <a:t>Combined 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504000" y="-110520"/>
            <a:ext cx="907128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Results: Mixing Contexts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Mixing both makes it more difficult to get human info from either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597600" y="914760"/>
            <a:ext cx="8179560" cy="456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" dur="indefinite" restart="never" nodeType="tmRoot">
          <p:childTnLst>
            <p:seq>
              <p:cTn id="1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  <p:sp>
        <p:nvSpPr>
          <p:cNvPr id="241" name="CustomShape 2"/>
          <p:cNvSpPr/>
          <p:nvPr/>
        </p:nvSpPr>
        <p:spPr>
          <a:xfrm>
            <a:off x="3840480" y="3383280"/>
            <a:ext cx="493740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822960" y="2468880"/>
            <a:ext cx="4663080" cy="2651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4"/>
          <p:cNvSpPr/>
          <p:nvPr/>
        </p:nvSpPr>
        <p:spPr>
          <a:xfrm>
            <a:off x="3017520" y="1097280"/>
            <a:ext cx="3657600" cy="1463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  <p:sp>
        <p:nvSpPr>
          <p:cNvPr id="246" name="CustomShape 2"/>
          <p:cNvSpPr/>
          <p:nvPr/>
        </p:nvSpPr>
        <p:spPr>
          <a:xfrm>
            <a:off x="3840480" y="3383280"/>
            <a:ext cx="493740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"/>
          <p:cNvSpPr/>
          <p:nvPr/>
        </p:nvSpPr>
        <p:spPr>
          <a:xfrm>
            <a:off x="822960" y="2468880"/>
            <a:ext cx="4663080" cy="2651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4"/>
          <p:cNvSpPr/>
          <p:nvPr/>
        </p:nvSpPr>
        <p:spPr>
          <a:xfrm>
            <a:off x="3108960" y="1828800"/>
            <a:ext cx="3383280" cy="640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3840480" y="3383280"/>
            <a:ext cx="493740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3"/>
          <p:cNvSpPr/>
          <p:nvPr/>
        </p:nvSpPr>
        <p:spPr>
          <a:xfrm>
            <a:off x="822960" y="2468880"/>
            <a:ext cx="4663080" cy="2651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3840480" y="3383280"/>
            <a:ext cx="493740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6309360" y="3383280"/>
            <a:ext cx="2468520" cy="1737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504000" y="-704520"/>
            <a:ext cx="9071280" cy="237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Switch order of conclusions 1 and 2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Conclusion 3: run experiments at a larger scale – strength of the reality of human data and large-scalededness of NLP (the whole point of semantic similarity is that we can use it for other cooler tasks)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445680" y="1257120"/>
            <a:ext cx="8867160" cy="363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Similarity is Consistent but Difficult to Estimate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58" name="TextShape 2"/>
          <p:cNvSpPr txBox="1"/>
          <p:nvPr/>
        </p:nvSpPr>
        <p:spPr>
          <a:xfrm>
            <a:off x="2194560" y="2194560"/>
            <a:ext cx="36576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Show the 3 already – only show one image for each not all 3 imgs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Also ppl consistent across time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Collecting Data is Difficult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-9000" y="561240"/>
            <a:ext cx="10079280" cy="5133240"/>
          </a:xfrm>
          <a:prstGeom prst="rect">
            <a:avLst/>
          </a:prstGeom>
          <a:ln>
            <a:noFill/>
          </a:ln>
        </p:spPr>
      </p:pic>
      <p:sp>
        <p:nvSpPr>
          <p:cNvPr id="61" name="CustomShape 2"/>
          <p:cNvSpPr/>
          <p:nvPr/>
        </p:nvSpPr>
        <p:spPr>
          <a:xfrm>
            <a:off x="5852160" y="1517760"/>
            <a:ext cx="4218120" cy="41875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3"/>
          <p:cNvSpPr/>
          <p:nvPr/>
        </p:nvSpPr>
        <p:spPr>
          <a:xfrm>
            <a:off x="6711840" y="640080"/>
            <a:ext cx="3346200" cy="8773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4"/>
          <p:cNvSpPr/>
          <p:nvPr/>
        </p:nvSpPr>
        <p:spPr>
          <a:xfrm>
            <a:off x="91440" y="1207080"/>
            <a:ext cx="5211720" cy="4370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284760"/>
            <a:ext cx="907128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Lato"/>
              </a:rPr>
              <a:t>Collecting Data is Difficult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-9000" y="561240"/>
            <a:ext cx="10079280" cy="5133240"/>
          </a:xfrm>
          <a:prstGeom prst="rect">
            <a:avLst/>
          </a:prstGeom>
          <a:ln>
            <a:noFill/>
          </a:ln>
        </p:spPr>
      </p:pic>
      <p:sp>
        <p:nvSpPr>
          <p:cNvPr id="66" name="CustomShape 2"/>
          <p:cNvSpPr/>
          <p:nvPr/>
        </p:nvSpPr>
        <p:spPr>
          <a:xfrm>
            <a:off x="5852160" y="2157840"/>
            <a:ext cx="4218120" cy="3547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3"/>
          <p:cNvSpPr/>
          <p:nvPr/>
        </p:nvSpPr>
        <p:spPr>
          <a:xfrm>
            <a:off x="7370640" y="561240"/>
            <a:ext cx="2706120" cy="16329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4"/>
          <p:cNvSpPr/>
          <p:nvPr/>
        </p:nvSpPr>
        <p:spPr>
          <a:xfrm>
            <a:off x="91440" y="2103120"/>
            <a:ext cx="5211720" cy="3474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Application>LibreOffice/6.1.6.3$Linux_X86_64 LibreOffice_project/10$Build-3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2019-07-22T14:18:34Z</dcterms:created>
  <dc:creator/>
  <dc:description/>
  <dc:language>en-US</dc:language>
  <cp:lastModifiedBy/>
  <dcterms:modified xsi:type="dcterms:W3CDTF">2019-07-23T14:57:38Z</dcterms:modified>
  <cp:revision>58</cp:revision>
  <dc:subject/>
  <dc:title/>
</cp:coreProperties>
</file>